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4a" ContentType="audi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82" d="100"/>
          <a:sy n="82" d="100"/>
        </p:scale>
        <p:origin x="720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png>
</file>

<file path=ppt/media/image5.png>
</file>

<file path=ppt/media/image6.png>
</file>

<file path=ppt/media/media1.m4a>
</file>

<file path=ppt/media/media10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" name="Group 15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5C6B4A9-1611-4792-9094-5F34BCA07E0B}" type="datetimeFigureOut">
              <a:rPr lang="en-US" dirty="0"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9333C77-0158-454C-844F-B7AB9BD7DAD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2A54C80-263E-416B-A8E0-580EDEADCBDC}" type="datetimeFigureOut">
              <a:rPr lang="en-US" dirty="0"/>
              <a:t>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19954A3-9DFD-4C44-94BA-B95130A3BA1C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9" name="Group 28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19" name="Straight Connector 18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accent1">
                  <a:alpha val="70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2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Isosceles Triangle 22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5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50000"/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lumMod val="50000"/>
                <a:alpha val="66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2/5/2022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51" r:id="rId3"/>
    <p:sldLayoutId id="2147483666" r:id="rId4"/>
    <p:sldLayoutId id="2147483653" r:id="rId5"/>
    <p:sldLayoutId id="2147483654" r:id="rId6"/>
    <p:sldLayoutId id="2147483655" r:id="rId7"/>
    <p:sldLayoutId id="2147483667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6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>
            <a:lumMod val="75000"/>
          </a:schemeClr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4" Type="http://schemas.openxmlformats.org/officeDocument/2006/relationships/image" Target="../media/image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ncbi.nlm.nih.gov/entrez/eutils/elink.fcgi?dbfrom=pubmed&amp;retmode=ref&amp;cmd=prlinks&amp;id=27814965" TargetMode="External"/><Relationship Id="rId2" Type="http://schemas.openxmlformats.org/officeDocument/2006/relationships/hyperlink" Target="https://www.ncbi.nlm.nih.gov/pmc/articles/PMC6191029/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dx.doi.org/10.1016%2FS0140-6736(16)31392-7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8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1.png"/><Relationship Id="rId4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1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4801CA-9E50-41EC-9800-9E3001B30E7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Breast Cancer Detection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D14D7DE-7AAB-4958-AF39-4927FE61D6E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Marc Riley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2220C81A-2243-446B-9410-DEB954B41DB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50806" y="487978"/>
            <a:ext cx="230479" cy="2304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91073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2"/>
    </mc:Choice>
    <mc:Fallback>
      <p:transition spd="slow" advTm="56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652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519C3-2711-4709-A748-3CE69F82C1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Ethical Concerns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ADC6B0-473A-47B4-A4B4-E02B27E4F01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demographic information might be needed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Some groups of people might not have access to the technology needed to  exa</a:t>
            </a:r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mine the cells</a:t>
            </a:r>
          </a:p>
          <a:p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False positives while rare can be a concern </a:t>
            </a:r>
          </a:p>
          <a:p>
            <a:r>
              <a:rPr lang="en-US" dirty="0">
                <a:solidFill>
                  <a:srgbClr val="00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False negatives as well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C0B6714-522F-48D0-BE94-4155459B1B8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677334" y="274929"/>
            <a:ext cx="334671" cy="3346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36018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207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5B6440-0B19-4DF4-B9F1-7869F58ADF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2F33ADD-F4FC-447E-8FA6-7DA1611980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85000" lnSpcReduction="10000"/>
          </a:bodyPr>
          <a:lstStyle/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https://www.kaggle.com/gargvg/breast-cancer-eda-classification/data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u="sng" dirty="0">
                <a:solidFill>
                  <a:srgbClr val="2F4A8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2"/>
              </a:rPr>
              <a:t>Lancet.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 Author manuscript; available in PMC 2018 Oct 16.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i="1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Published in final edited form </a:t>
            </a:r>
            <a:r>
              <a:rPr lang="en-US" sz="1800" i="1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Times New Roman" panose="02020603050405020304" pitchFamily="18" charset="0"/>
              </a:rPr>
              <a:t>as:</a:t>
            </a:r>
            <a:r>
              <a:rPr lang="en-US" sz="1800" u="sng" dirty="0" err="1">
                <a:solidFill>
                  <a:srgbClr val="2F4A8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Lancet</a:t>
            </a:r>
            <a:r>
              <a:rPr lang="en-US" sz="1800" u="sng" dirty="0">
                <a:solidFill>
                  <a:srgbClr val="2F4A8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3"/>
              </a:rPr>
              <a:t>. 2017 Feb 25; 389(10071): 847–860.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0" marR="0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Published online 2016 Nov 1. </a:t>
            </a:r>
            <a:r>
              <a:rPr lang="en-US" sz="1800" dirty="0" err="1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doi</a:t>
            </a:r>
            <a:r>
              <a:rPr lang="en-US" sz="1800" dirty="0">
                <a:solidFill>
                  <a:srgbClr val="000000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: </a:t>
            </a:r>
            <a:r>
              <a:rPr lang="en-US" sz="1800" u="sng" dirty="0">
                <a:solidFill>
                  <a:srgbClr val="2F4A8B"/>
                </a:solidFill>
                <a:effectLst/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  <a:hlinkClick r:id="rId4"/>
              </a:rPr>
              <a:t>10.1016/S0140-6736(16)31392-7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pPr marL="360045" marR="0" indent="-360045">
              <a:lnSpc>
                <a:spcPct val="200000"/>
              </a:lnSpc>
              <a:spcBef>
                <a:spcPts val="0"/>
              </a:spcBef>
              <a:spcAft>
                <a:spcPts val="8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Smith. (2016, August 21). </a:t>
            </a:r>
            <a:r>
              <a:rPr lang="en-US" sz="1800" i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How does breast cancer get misdiagnosed or go undetected?</a:t>
            </a: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Shevlin Smith. Retrieved January 27, 2022, from https://www.shevlinsmith.com/blog/2016/august/how-does-breast-cancer-get-misdiagnosed-or-go-un/ </a:t>
            </a:r>
            <a:endParaRPr lang="en-US" sz="1800" dirty="0">
              <a:effectLst/>
              <a:latin typeface="Calibri" panose="020F0502020204030204" pitchFamily="34" charset="0"/>
              <a:ea typeface="Calibri" panose="020F0502020204030204" pitchFamily="34" charset="0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96841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B8FCA51E-5CF0-4A38-A074-D383DF4740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514924"/>
            <a:ext cx="3854528" cy="981558"/>
          </a:xfrm>
        </p:spPr>
        <p:txBody>
          <a:bodyPr>
            <a:normAutofit fontScale="90000"/>
          </a:bodyPr>
          <a:lstStyle/>
          <a:p>
            <a:br>
              <a:rPr lang="en-US" sz="2800" dirty="0"/>
            </a:br>
            <a:br>
              <a:rPr lang="en-US" sz="2800" dirty="0"/>
            </a:br>
            <a:r>
              <a:rPr lang="en-US" sz="2800" dirty="0"/>
              <a:t>Contents</a:t>
            </a:r>
          </a:p>
        </p:txBody>
      </p:sp>
      <p:sp>
        <p:nvSpPr>
          <p:cNvPr id="17" name="Content Placeholder 16">
            <a:extLst>
              <a:ext uri="{FF2B5EF4-FFF2-40B4-BE49-F238E27FC236}">
                <a16:creationId xmlns:a16="http://schemas.microsoft.com/office/drawing/2014/main" id="{6874C919-F95F-4E77-A121-2AE44B7E28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  <a:p>
            <a:r>
              <a:rPr lang="en-US" sz="2000" dirty="0"/>
              <a:t>Problem Statement</a:t>
            </a:r>
          </a:p>
          <a:p>
            <a:r>
              <a:rPr lang="en-US" sz="2000" dirty="0"/>
              <a:t>Data Source</a:t>
            </a:r>
          </a:p>
          <a:p>
            <a:r>
              <a:rPr lang="en-US" sz="2000" dirty="0"/>
              <a:t>EDA</a:t>
            </a:r>
          </a:p>
          <a:p>
            <a:r>
              <a:rPr lang="en-US" sz="2000" dirty="0"/>
              <a:t>Model Selection</a:t>
            </a:r>
          </a:p>
          <a:p>
            <a:r>
              <a:rPr lang="en-US" sz="2000" dirty="0"/>
              <a:t>Results</a:t>
            </a:r>
          </a:p>
          <a:p>
            <a:r>
              <a:rPr lang="en-US" sz="2000" dirty="0"/>
              <a:t>Limitation </a:t>
            </a:r>
          </a:p>
          <a:p>
            <a:r>
              <a:rPr lang="en-US" sz="2000" dirty="0"/>
              <a:t>Ethical Concerns</a:t>
            </a:r>
          </a:p>
        </p:txBody>
      </p:sp>
      <p:sp>
        <p:nvSpPr>
          <p:cNvPr id="18" name="Text Placeholder 17">
            <a:extLst>
              <a:ext uri="{FF2B5EF4-FFF2-40B4-BE49-F238E27FC236}">
                <a16:creationId xmlns:a16="http://schemas.microsoft.com/office/drawing/2014/main" id="{5629CC9D-0950-4B6C-9EC8-A38F4729F880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20" name="Picture 19" descr="Pink ribbon on blue background">
            <a:extLst>
              <a:ext uri="{FF2B5EF4-FFF2-40B4-BE49-F238E27FC236}">
                <a16:creationId xmlns:a16="http://schemas.microsoft.com/office/drawing/2014/main" id="{71F3713A-D542-48EE-86DB-0EBB356164D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7334" y="2777069"/>
            <a:ext cx="3854528" cy="2584449"/>
          </a:xfrm>
          <a:prstGeom prst="rect">
            <a:avLst/>
          </a:prstGeom>
        </p:spPr>
      </p:pic>
      <p:pic>
        <p:nvPicPr>
          <p:cNvPr id="2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C1683E8E-C2DE-428B-8803-1DFCBB99A54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33652" y="271242"/>
            <a:ext cx="139305" cy="1393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37551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7705"/>
    </mc:Choice>
    <mc:Fallback>
      <p:transition spd="slow" advTm="177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7705" fill="hold"/>
                                        <p:tgtEl>
                                          <p:spTgt spid="2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1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2D3E86D-F404-4D08-9506-DB4750ECD8D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Introduction</a:t>
            </a:r>
            <a:br>
              <a:rPr lang="en-US" dirty="0"/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833B68-677B-478A-907C-D1A35338068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Breast cancer is the growth of cells that cannot be controlled</a:t>
            </a: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This tumor can either be benign (not dangerous) or malignant (cancerous)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Each year nearly 2 million women are diagnosed with breast cancer </a:t>
            </a:r>
          </a:p>
          <a:p>
            <a:r>
              <a:rPr lang="en-US" dirty="0">
                <a:latin typeface="Calibri" panose="020F0502020204030204" pitchFamily="34" charset="0"/>
                <a:ea typeface="Calibri" panose="020F0502020204030204" pitchFamily="34" charset="0"/>
              </a:rPr>
              <a:t>A</a:t>
            </a:r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n inaccurate diagnosis can be fatal </a:t>
            </a:r>
            <a:endParaRPr lang="en-US" dirty="0">
              <a:latin typeface="Calibri" panose="020F0502020204030204" pitchFamily="34" charset="0"/>
              <a:ea typeface="Calibri" panose="020F0502020204030204" pitchFamily="34" charset="0"/>
            </a:endParaRPr>
          </a:p>
          <a:p>
            <a:r>
              <a:rPr lang="en-US" sz="1800" dirty="0">
                <a:effectLst/>
                <a:latin typeface="Calibri" panose="020F0502020204030204" pitchFamily="34" charset="0"/>
                <a:ea typeface="Calibri" panose="020F0502020204030204" pitchFamily="34" charset="0"/>
              </a:rPr>
              <a:t>Machine learning can look at a group of variables and determine if a tumor is malignant or benign quickly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1F468349-235A-4B9E-B29A-E99785AD985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18473" y="318763"/>
            <a:ext cx="290838" cy="2908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901370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8259"/>
    </mc:Choice>
    <mc:Fallback>
      <p:transition spd="slow" advTm="68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825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CCCC27-E80C-4BA2-BE6E-71EA27A08F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Source/Characteristics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73F60C-5D2D-4109-A4EE-D3F84AF159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Data was provided by breast cancer patients in the state of Wisconsin</a:t>
            </a:r>
          </a:p>
          <a:p>
            <a:r>
              <a:rPr lang="en-US" dirty="0"/>
              <a:t>Data contains 600 images</a:t>
            </a:r>
          </a:p>
          <a:p>
            <a:r>
              <a:rPr lang="en-US" dirty="0"/>
              <a:t>32 variables</a:t>
            </a:r>
          </a:p>
          <a:p>
            <a:pPr lvl="1"/>
            <a:r>
              <a:rPr lang="en-US" dirty="0"/>
              <a:t>Symmetry</a:t>
            </a:r>
          </a:p>
          <a:p>
            <a:pPr lvl="1"/>
            <a:r>
              <a:rPr lang="en-US" dirty="0"/>
              <a:t>Concave points</a:t>
            </a:r>
          </a:p>
          <a:p>
            <a:pPr lvl="1"/>
            <a:r>
              <a:rPr lang="en-US" dirty="0"/>
              <a:t>Area</a:t>
            </a:r>
          </a:p>
          <a:p>
            <a:pPr lvl="1"/>
            <a:r>
              <a:rPr lang="en-US" dirty="0"/>
              <a:t>texture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FE051452-2EA5-4CBA-B4F7-57AF62B653F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 flipV="1">
            <a:off x="466531" y="609600"/>
            <a:ext cx="110413" cy="1104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446497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5390"/>
    </mc:Choice>
    <mc:Fallback>
      <p:transition spd="slow" advTm="35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39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A8ABF-50FB-4C33-89C0-5F8150D82F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pic>
        <p:nvPicPr>
          <p:cNvPr id="4" name="Content Placeholder 3" descr="A picture containing bedclothes, fabric&#10;&#10;Description automatically generated">
            <a:extLst>
              <a:ext uri="{FF2B5EF4-FFF2-40B4-BE49-F238E27FC236}">
                <a16:creationId xmlns:a16="http://schemas.microsoft.com/office/drawing/2014/main" id="{E188B82C-B9B7-4DE2-A0D7-356E0A39162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77334" y="1652338"/>
            <a:ext cx="8961188" cy="423629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46473E76-4305-41CF-8C0C-353D389CFE7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55096" y="365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996616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AB2806-CD88-4572-ADDC-49801549DF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Analysis</a:t>
            </a:r>
          </a:p>
        </p:txBody>
      </p:sp>
      <p:pic>
        <p:nvPicPr>
          <p:cNvPr id="4" name="Content Placeholder 3" descr="Chart, treemap chart&#10;&#10;Description automatically generated">
            <a:extLst>
              <a:ext uri="{FF2B5EF4-FFF2-40B4-BE49-F238E27FC236}">
                <a16:creationId xmlns:a16="http://schemas.microsoft.com/office/drawing/2014/main" id="{74DAA803-E0F4-43EA-B3E5-F55BEEDBE4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879" y="1240971"/>
            <a:ext cx="8938100" cy="5215812"/>
          </a:xfrm>
          <a:prstGeom prst="rect">
            <a:avLst/>
          </a:prstGeom>
          <a:noFill/>
          <a:ln>
            <a:noFill/>
          </a:ln>
        </p:spPr>
      </p:pic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30AAC8A9-97E6-4A6E-AC11-9937A7D19A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593357" y="208237"/>
            <a:ext cx="401363" cy="401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58258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251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9FD313-C2C3-458C-9501-244FC19639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Overview of EDA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05872F2-383F-46D6-A59A-E16BF66AD4A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Missing values addressed </a:t>
            </a:r>
          </a:p>
          <a:p>
            <a:r>
              <a:rPr lang="en-US" dirty="0"/>
              <a:t>Correlation chart plotted</a:t>
            </a:r>
          </a:p>
          <a:p>
            <a:r>
              <a:rPr lang="en-US" dirty="0"/>
              <a:t>Diagnosis column encoded and split </a:t>
            </a:r>
          </a:p>
          <a:p>
            <a:r>
              <a:rPr lang="en-US" dirty="0"/>
              <a:t>Outliers examined and removed </a:t>
            </a:r>
          </a:p>
          <a:p>
            <a:r>
              <a:rPr lang="en-US" dirty="0"/>
              <a:t>Distribution plotted </a:t>
            </a:r>
          </a:p>
        </p:txBody>
      </p:sp>
      <p:pic>
        <p:nvPicPr>
          <p:cNvPr id="4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EA2A1356-BFD0-4B0E-BA20-FE899E4795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82784" y="220501"/>
            <a:ext cx="389099" cy="3890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38906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78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7FCAD8-D54C-43D0-AC81-D53EC0D9EE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Selection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595CFD5-0B62-460B-A83A-1398078F16CD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K-Nearest Neighbor</a:t>
            </a:r>
          </a:p>
          <a:p>
            <a:r>
              <a:rPr lang="en-US" dirty="0"/>
              <a:t>Quick run time</a:t>
            </a:r>
          </a:p>
          <a:p>
            <a:r>
              <a:rPr lang="en-US" dirty="0"/>
              <a:t>High accuracy </a:t>
            </a:r>
          </a:p>
          <a:p>
            <a:r>
              <a:rPr lang="en-US" dirty="0"/>
              <a:t>Sensitive to scale of the data </a:t>
            </a:r>
          </a:p>
          <a:p>
            <a:r>
              <a:rPr lang="en-US" dirty="0"/>
              <a:t>Sensitive to irrelevant features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FDBCBC7-AC32-4FE3-9ACD-A6EA35D8AAB8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Random Forest</a:t>
            </a:r>
          </a:p>
          <a:p>
            <a:r>
              <a:rPr lang="en-US" dirty="0"/>
              <a:t>Flexible </a:t>
            </a:r>
          </a:p>
          <a:p>
            <a:r>
              <a:rPr lang="en-US" dirty="0"/>
              <a:t>Works well with categorical and continuous values</a:t>
            </a:r>
          </a:p>
          <a:p>
            <a:r>
              <a:rPr lang="en-US" dirty="0"/>
              <a:t>Can fail to determine significance of each variable </a:t>
            </a:r>
          </a:p>
          <a:p>
            <a:r>
              <a:rPr lang="en-US" dirty="0"/>
              <a:t>Large data sets will take awhile to train  </a:t>
            </a:r>
          </a:p>
        </p:txBody>
      </p:sp>
      <p:pic>
        <p:nvPicPr>
          <p:cNvPr id="5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DBC391A-BE1E-49DD-B15F-40E6F3CC918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555096" y="365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27051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935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62EAF0-A126-4C90-975E-2B95778821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CE692459-0E8C-4A6B-8592-D7E8E4BA014B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4"/>
          <a:stretch>
            <a:fillRect/>
          </a:stretch>
        </p:blipFill>
        <p:spPr>
          <a:xfrm>
            <a:off x="465222" y="3160295"/>
            <a:ext cx="4363452" cy="2582779"/>
          </a:xfr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FECE9679-CD3A-4983-B985-1AB07EE00F4B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5"/>
          <a:stretch>
            <a:fillRect/>
          </a:stretch>
        </p:blipFill>
        <p:spPr>
          <a:xfrm>
            <a:off x="4828674" y="3160294"/>
            <a:ext cx="4445328" cy="2582779"/>
          </a:xfr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FCAD36EB-16FD-452B-AC07-832E28A96280}"/>
              </a:ext>
            </a:extLst>
          </p:cNvPr>
          <p:cNvSpPr txBox="1"/>
          <p:nvPr/>
        </p:nvSpPr>
        <p:spPr>
          <a:xfrm>
            <a:off x="465222" y="2397967"/>
            <a:ext cx="42933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KNN Model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8799876E-3688-4F0D-AA51-F6E6E84C04D8}"/>
              </a:ext>
            </a:extLst>
          </p:cNvPr>
          <p:cNvSpPr txBox="1"/>
          <p:nvPr/>
        </p:nvSpPr>
        <p:spPr>
          <a:xfrm>
            <a:off x="4828674" y="2424566"/>
            <a:ext cx="475386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Random Forest </a:t>
            </a:r>
          </a:p>
        </p:txBody>
      </p:sp>
      <p:pic>
        <p:nvPicPr>
          <p:cNvPr id="11" name="Recorded Sound">
            <a:hlinkClick r:id="" action="ppaction://media"/>
            <a:extLst>
              <a:ext uri="{FF2B5EF4-FFF2-40B4-BE49-F238E27FC236}">
                <a16:creationId xmlns:a16="http://schemas.microsoft.com/office/drawing/2014/main" id="{94FCB8EB-D901-4349-88F9-4418B41BC5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775672" y="365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33504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1916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1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F496CB"/>
      </a:accent1>
      <a:accent2>
        <a:srgbClr val="BC356F"/>
      </a:accent2>
      <a:accent3>
        <a:srgbClr val="E65331"/>
      </a:accent3>
      <a:accent4>
        <a:srgbClr val="F27E19"/>
      </a:accent4>
      <a:accent5>
        <a:srgbClr val="F2AC19"/>
      </a:accent5>
      <a:accent6>
        <a:srgbClr val="BC80E0"/>
      </a:accent6>
      <a:hlink>
        <a:srgbClr val="EF5285"/>
      </a:hlink>
      <a:folHlink>
        <a:srgbClr val="F77F90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23659B44-6E34-4CE8-8F0D-387DA7996826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409</TotalTime>
  <Words>317</Words>
  <Application>Microsoft Office PowerPoint</Application>
  <PresentationFormat>Widescreen</PresentationFormat>
  <Paragraphs>58</Paragraphs>
  <Slides>11</Slides>
  <Notes>0</Notes>
  <HiddenSlides>0</HiddenSlides>
  <MMClips>10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Trebuchet MS</vt:lpstr>
      <vt:lpstr>Wingdings 3</vt:lpstr>
      <vt:lpstr>Facet</vt:lpstr>
      <vt:lpstr>Breast Cancer Detection</vt:lpstr>
      <vt:lpstr>  Contents</vt:lpstr>
      <vt:lpstr>Introduction </vt:lpstr>
      <vt:lpstr>Data Source/Characteristics </vt:lpstr>
      <vt:lpstr>Data Analysis</vt:lpstr>
      <vt:lpstr>Data Analysis</vt:lpstr>
      <vt:lpstr>Overview of EDA</vt:lpstr>
      <vt:lpstr>Model Selection</vt:lpstr>
      <vt:lpstr>Results</vt:lpstr>
      <vt:lpstr>Ethical Concerns</vt:lpstr>
      <vt:lpstr>Resources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Breast Cancer Detection</dc:title>
  <dc:creator>Marc Riley</dc:creator>
  <cp:lastModifiedBy>Marc Riley</cp:lastModifiedBy>
  <cp:revision>1</cp:revision>
  <dcterms:created xsi:type="dcterms:W3CDTF">2022-02-05T20:07:17Z</dcterms:created>
  <dcterms:modified xsi:type="dcterms:W3CDTF">2022-02-06T02:56:58Z</dcterms:modified>
</cp:coreProperties>
</file>

<file path=docProps/thumbnail.jpeg>
</file>